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525" r:id="rId3"/>
    <p:sldId id="421" r:id="rId4"/>
    <p:sldId id="486" r:id="rId5"/>
    <p:sldId id="504" r:id="rId6"/>
    <p:sldId id="258" r:id="rId7"/>
    <p:sldId id="492" r:id="rId8"/>
    <p:sldId id="493" r:id="rId9"/>
    <p:sldId id="494" r:id="rId10"/>
    <p:sldId id="495" r:id="rId11"/>
    <p:sldId id="496" r:id="rId12"/>
    <p:sldId id="498" r:id="rId13"/>
    <p:sldId id="499" r:id="rId14"/>
    <p:sldId id="500" r:id="rId15"/>
    <p:sldId id="501" r:id="rId16"/>
    <p:sldId id="502" r:id="rId17"/>
    <p:sldId id="526" r:id="rId18"/>
    <p:sldId id="490" r:id="rId19"/>
    <p:sldId id="262" r:id="rId20"/>
    <p:sldId id="511" r:id="rId21"/>
    <p:sldId id="519" r:id="rId22"/>
    <p:sldId id="512" r:id="rId23"/>
    <p:sldId id="520" r:id="rId24"/>
    <p:sldId id="521" r:id="rId25"/>
    <p:sldId id="522" r:id="rId26"/>
    <p:sldId id="528" r:id="rId27"/>
    <p:sldId id="514" r:id="rId28"/>
    <p:sldId id="524" r:id="rId29"/>
    <p:sldId id="491" r:id="rId30"/>
    <p:sldId id="510" r:id="rId31"/>
    <p:sldId id="503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91" autoAdjust="0"/>
    <p:restoredTop sz="92553" autoAdjust="0"/>
  </p:normalViewPr>
  <p:slideViewPr>
    <p:cSldViewPr snapToGrid="0" snapToObjects="1">
      <p:cViewPr varScale="1">
        <p:scale>
          <a:sx n="67" d="100"/>
          <a:sy n="67" d="100"/>
        </p:scale>
        <p:origin x="38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7EDB7-C0B4-4805-A132-FFF904A613E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FC8A00-8C31-4748-A6C3-74D165D67B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340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862a7999d4_1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612" name="Google Shape;612;g3862a7999d4_1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0642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>
          <a:extLst>
            <a:ext uri="{FF2B5EF4-FFF2-40B4-BE49-F238E27FC236}">
              <a16:creationId xmlns:a16="http://schemas.microsoft.com/office/drawing/2014/main" id="{11BC9DF8-F5A0-A352-6BDF-DEAF9F39F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36:notes">
            <a:extLst>
              <a:ext uri="{FF2B5EF4-FFF2-40B4-BE49-F238E27FC236}">
                <a16:creationId xmlns:a16="http://schemas.microsoft.com/office/drawing/2014/main" id="{B9EB8B42-62E0-8F65-A493-B5D2B2BDCF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28" name="Google Shape;628;p36:notes">
            <a:extLst>
              <a:ext uri="{FF2B5EF4-FFF2-40B4-BE49-F238E27FC236}">
                <a16:creationId xmlns:a16="http://schemas.microsoft.com/office/drawing/2014/main" id="{470ACF88-BD11-68F1-96CE-B12CF286C0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225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61BB3-6375-433C-BF47-B6884797F89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766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C8A00-8C31-4748-A6C3-74D165D67B5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326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SLIDE 1</a:t>
            </a:r>
          </a:p>
          <a:p>
            <a:r>
              <a:rPr lang="en-GB" b="1" dirty="0"/>
              <a:t>LINKEDIN ISN’T JUST FOR JOBS</a:t>
            </a:r>
          </a:p>
          <a:p>
            <a:pPr lvl="0"/>
            <a:r>
              <a:rPr lang="en-GB" dirty="0"/>
              <a:t>Build your </a:t>
            </a:r>
            <a:r>
              <a:rPr lang="en-GB" b="1" dirty="0"/>
              <a:t>professional visibility</a:t>
            </a:r>
            <a:endParaRPr lang="en-GB" dirty="0"/>
          </a:p>
          <a:p>
            <a:pPr lvl="0"/>
            <a:r>
              <a:rPr lang="en-GB" dirty="0"/>
              <a:t>Reach </a:t>
            </a:r>
            <a:r>
              <a:rPr lang="en-GB" b="1" dirty="0"/>
              <a:t>parents, professionals &amp; new audiences</a:t>
            </a:r>
            <a:endParaRPr lang="en-GB" dirty="0"/>
          </a:p>
          <a:p>
            <a:pPr lvl="0"/>
            <a:r>
              <a:rPr lang="en-GB" dirty="0"/>
              <a:t>Create </a:t>
            </a:r>
            <a:r>
              <a:rPr lang="en-GB" b="1" dirty="0"/>
              <a:t>content &amp; images with AI</a:t>
            </a:r>
            <a:endParaRPr lang="en-GB" dirty="0"/>
          </a:p>
          <a:p>
            <a:pPr lvl="0"/>
            <a:r>
              <a:rPr lang="en-GB" dirty="0"/>
              <a:t>Promote </a:t>
            </a:r>
            <a:r>
              <a:rPr lang="en-GB" b="1" dirty="0"/>
              <a:t>driving lesson vouchers</a:t>
            </a:r>
            <a:endParaRPr lang="en-GB" dirty="0"/>
          </a:p>
          <a:p>
            <a:pPr lvl="0"/>
            <a:r>
              <a:rPr lang="en-GB" b="1" dirty="0"/>
              <a:t>Recruit ADIs &amp; people to train as instructors</a:t>
            </a:r>
            <a:endParaRPr lang="en-GB" dirty="0"/>
          </a:p>
          <a:p>
            <a:r>
              <a:rPr lang="en-GB" b="1" dirty="0"/>
              <a:t>ATTRACT CUSTOMERS • SELL VOUCHERS • RECRUIT INSTRUCTORS</a:t>
            </a:r>
          </a:p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r>
              <a:rPr lang="en-GB" b="1" dirty="0"/>
              <a:t>SLIDE 2</a:t>
            </a:r>
          </a:p>
          <a:p>
            <a:r>
              <a:rPr lang="en-GB" b="1" dirty="0"/>
              <a:t>TURN VOUCHERS INTO YEAR-ROUND SALES</a:t>
            </a:r>
          </a:p>
          <a:p>
            <a:r>
              <a:rPr lang="en-GB" b="1" dirty="0"/>
              <a:t>Create Seasonal Voucher Campaigns</a:t>
            </a:r>
          </a:p>
          <a:p>
            <a:pPr lvl="0"/>
            <a:r>
              <a:rPr lang="en-GB" dirty="0"/>
              <a:t>🎂 </a:t>
            </a:r>
            <a:r>
              <a:rPr lang="en-GB" b="1" dirty="0"/>
              <a:t>Birthdays</a:t>
            </a:r>
            <a:endParaRPr lang="en-GB" dirty="0"/>
          </a:p>
          <a:p>
            <a:pPr lvl="0"/>
            <a:r>
              <a:rPr lang="en-GB" dirty="0"/>
              <a:t>🚗 </a:t>
            </a:r>
            <a:r>
              <a:rPr lang="en-GB" b="1" dirty="0"/>
              <a:t>“Just Turned 17”</a:t>
            </a:r>
            <a:endParaRPr lang="en-GB" dirty="0"/>
          </a:p>
          <a:p>
            <a:pPr lvl="0"/>
            <a:r>
              <a:rPr lang="en-GB" dirty="0"/>
              <a:t>🎄 </a:t>
            </a:r>
            <a:r>
              <a:rPr lang="en-GB" b="1" dirty="0"/>
              <a:t>Christmas</a:t>
            </a:r>
            <a:endParaRPr lang="en-GB" dirty="0"/>
          </a:p>
          <a:p>
            <a:pPr lvl="0"/>
            <a:r>
              <a:rPr lang="en-GB" dirty="0"/>
              <a:t>🐣 </a:t>
            </a:r>
            <a:r>
              <a:rPr lang="en-GB" b="1" dirty="0"/>
              <a:t>Easter</a:t>
            </a:r>
            <a:endParaRPr lang="en-GB" dirty="0"/>
          </a:p>
          <a:p>
            <a:pPr lvl="0"/>
            <a:r>
              <a:rPr lang="en-GB" dirty="0"/>
              <a:t>❤️ </a:t>
            </a:r>
            <a:r>
              <a:rPr lang="en-GB" b="1" dirty="0"/>
              <a:t>Valentine’s Day</a:t>
            </a:r>
            <a:endParaRPr lang="en-GB" dirty="0"/>
          </a:p>
          <a:p>
            <a:pPr lvl="0"/>
            <a:r>
              <a:rPr lang="en-GB" dirty="0"/>
              <a:t>🎉 </a:t>
            </a:r>
            <a:r>
              <a:rPr lang="en-GB" b="1" dirty="0"/>
              <a:t>Congratulations Gifts</a:t>
            </a:r>
            <a:endParaRPr lang="en-GB" dirty="0"/>
          </a:p>
          <a:p>
            <a:pPr lvl="0"/>
            <a:r>
              <a:rPr lang="en-GB" dirty="0"/>
              <a:t>🎓 </a:t>
            </a:r>
            <a:r>
              <a:rPr lang="en-GB" b="1" dirty="0"/>
              <a:t>Exam Pass Gifts</a:t>
            </a:r>
            <a:endParaRPr lang="en-GB" dirty="0"/>
          </a:p>
          <a:p>
            <a:pPr lvl="0"/>
            <a:r>
              <a:rPr lang="en-GB" dirty="0"/>
              <a:t>🎓 </a:t>
            </a:r>
            <a:r>
              <a:rPr lang="en-GB" b="1" dirty="0"/>
              <a:t>University Students</a:t>
            </a:r>
            <a:endParaRPr lang="en-GB" dirty="0"/>
          </a:p>
          <a:p>
            <a:pPr lvl="0"/>
            <a:r>
              <a:rPr lang="en-GB" dirty="0"/>
              <a:t>📚 </a:t>
            </a:r>
            <a:r>
              <a:rPr lang="en-GB" b="1" dirty="0"/>
              <a:t>Back-to-School Campaigns</a:t>
            </a:r>
            <a:endParaRPr lang="en-GB" dirty="0"/>
          </a:p>
          <a:p>
            <a:r>
              <a:rPr lang="en-GB" b="1" dirty="0"/>
              <a:t>CREATE WITH AI → PROMOTE → SELL ONLINE</a:t>
            </a:r>
          </a:p>
          <a:p>
            <a:r>
              <a:rPr lang="en-GB" b="1" dirty="0"/>
              <a:t>LinkedIn + Facebook</a:t>
            </a:r>
            <a:endParaRPr lang="en-GB" dirty="0"/>
          </a:p>
          <a:p>
            <a:r>
              <a:rPr lang="en-GB" b="1" dirty="0"/>
              <a:t>MAKE SURE ONLINE PAYMENT IS ACTIVE</a:t>
            </a:r>
          </a:p>
          <a:p>
            <a:r>
              <a:rPr lang="en-GB" b="1" dirty="0"/>
              <a:t>SEE IT → CLICK IT → BUY IT</a:t>
            </a: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857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476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60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" name="Google Shape;614;g3862a7999d4_11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672" y="804672"/>
            <a:ext cx="11184128" cy="5570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908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>
          <a:extLst>
            <a:ext uri="{FF2B5EF4-FFF2-40B4-BE49-F238E27FC236}">
              <a16:creationId xmlns:a16="http://schemas.microsoft.com/office/drawing/2014/main" id="{FBF05867-C51B-AB02-6911-2E912AA4E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36">
            <a:extLst>
              <a:ext uri="{FF2B5EF4-FFF2-40B4-BE49-F238E27FC236}">
                <a16:creationId xmlns:a16="http://schemas.microsoft.com/office/drawing/2014/main" id="{518CFAB9-2DD7-2AD3-D558-77E11FB840EB}"/>
              </a:ext>
            </a:extLst>
          </p:cNvPr>
          <p:cNvSpPr txBox="1"/>
          <p:nvPr/>
        </p:nvSpPr>
        <p:spPr>
          <a:xfrm>
            <a:off x="4038600" y="5105401"/>
            <a:ext cx="5537200" cy="1269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spcBef>
                <a:spcPts val="3200"/>
              </a:spcBef>
              <a:spcAft>
                <a:spcPts val="1067"/>
              </a:spcAft>
              <a:buClr>
                <a:srgbClr val="000000"/>
              </a:buClr>
              <a:buSzPts val="2300"/>
            </a:pPr>
            <a:endParaRPr sz="3067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3274DA-82CB-728E-CB87-D15812C1C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385" y="317634"/>
            <a:ext cx="10712918" cy="624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80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80160" y="904240"/>
            <a:ext cx="6305316" cy="12285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  <a:latin typeface="Arial"/>
              </a:rPr>
              <a:t>Why AI Matters Now</a:t>
            </a:r>
            <a:endParaRPr sz="3600" b="1" dirty="0">
              <a:solidFill>
                <a:srgbClr val="FFC000"/>
              </a:solidFill>
              <a:latin typeface="Arial"/>
            </a:endParaRPr>
          </a:p>
          <a:p>
            <a:pPr>
              <a:spcBef>
                <a:spcPts val="700"/>
              </a:spcBef>
            </a:pPr>
            <a:r>
              <a:rPr lang="en-US" sz="3200" dirty="0">
                <a:solidFill>
                  <a:srgbClr val="B9C6D6"/>
                </a:solidFill>
                <a:latin typeface="Arial"/>
              </a:rPr>
              <a:t>AI Isn’t Coming. It’s Already Here.</a:t>
            </a:r>
            <a:endParaRPr sz="3200" dirty="0">
              <a:solidFill>
                <a:srgbClr val="B9C6D6"/>
              </a:solidFill>
              <a:latin typeface="Ari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481338" y="2448560"/>
            <a:ext cx="5902960" cy="3063240"/>
          </a:xfrm>
          <a:prstGeom prst="roundRect">
            <a:avLst/>
          </a:prstGeom>
          <a:solidFill>
            <a:srgbClr val="082243"/>
          </a:solidFill>
          <a:ln w="15240">
            <a:solidFill>
              <a:srgbClr val="EFB1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228600" rIns="182880" rtlCol="0" anchor="ctr"/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/>
              </a:rPr>
              <a:t>Save time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/>
              </a:rPr>
              <a:t>Work smarter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/>
              </a:rPr>
              <a:t>Generate better ideas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/>
              </a:rPr>
              <a:t>Improve your marketing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/>
              </a:rPr>
              <a:t>Stay competitive</a:t>
            </a:r>
            <a:endParaRPr sz="240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1520" y="6568440"/>
            <a:ext cx="6400800" cy="22860"/>
          </a:xfrm>
          <a:prstGeom prst="rect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476" y="1947572"/>
            <a:ext cx="4351020" cy="258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6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076960" y="1056640"/>
            <a:ext cx="9387840" cy="4201160"/>
          </a:xfrm>
          <a:prstGeom prst="roundRect">
            <a:avLst/>
          </a:prstGeom>
          <a:solidFill>
            <a:srgbClr val="082243"/>
          </a:solidFill>
          <a:ln w="15240">
            <a:solidFill>
              <a:srgbClr val="EFB1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228600" rIns="182880" rtlCol="0" anchor="ctr"/>
          <a:lstStyle/>
          <a:p>
            <a:pPr lvl="0"/>
            <a:endParaRPr lang="en-US" sz="4000" b="1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lvl="0"/>
            <a:r>
              <a:rPr lang="en-US" sz="4000" b="1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“AI Will Not Replace Driving Instructors. </a:t>
            </a:r>
          </a:p>
          <a:p>
            <a:pPr lvl="0"/>
            <a:endParaRPr lang="en-US" sz="4000" b="1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lvl="0"/>
            <a:r>
              <a:rPr lang="en-US" sz="4000" b="1" dirty="0">
                <a:solidFill>
                  <a:srgbClr val="FFC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Driving Instructors Who Use AI May Replace Those Who Don’t.”</a:t>
            </a:r>
            <a:endParaRPr lang="en-US" sz="4000" dirty="0">
              <a:solidFill>
                <a:srgbClr val="FFC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lvl="0"/>
            <a:r>
              <a:rPr lang="en-US" sz="9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/>
            </a:r>
            <a:br>
              <a:rPr lang="en-US" sz="9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</a:br>
            <a:endParaRPr lang="en-US" sz="2000" b="1" dirty="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>
              <a:spcBef>
                <a:spcPts val="1200"/>
              </a:spcBef>
            </a:pPr>
            <a:endParaRPr sz="240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1520" y="6172200"/>
            <a:ext cx="6400800" cy="22860"/>
          </a:xfrm>
          <a:prstGeom prst="rect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" y="0"/>
            <a:ext cx="12188761" cy="68598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/>
          <p:cNvSpPr/>
          <p:nvPr/>
        </p:nvSpPr>
        <p:spPr>
          <a:xfrm>
            <a:off x="787400" y="1521260"/>
            <a:ext cx="1168400" cy="716280"/>
          </a:xfrm>
          <a:prstGeom prst="hexagon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4200" b="1" dirty="0">
                <a:solidFill>
                  <a:srgbClr val="051934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08200" y="2366195"/>
            <a:ext cx="573548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 fontAlgn="b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chemeClr val="bg1"/>
                </a:solidFill>
              </a:rPr>
              <a:t>Set the Right Perspective</a:t>
            </a:r>
            <a:endParaRPr lang="en-US" sz="3000" dirty="0">
              <a:solidFill>
                <a:schemeClr val="bg1"/>
              </a:solidFill>
            </a:endParaRPr>
          </a:p>
          <a:p>
            <a:pPr marL="457200" indent="-457200" fontAlgn="b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chemeClr val="bg1"/>
                </a:solidFill>
              </a:rPr>
              <a:t>ROLE | EXPERTISE | SPECIALISM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2480" y="6162040"/>
            <a:ext cx="6400800" cy="22860"/>
          </a:xfrm>
          <a:prstGeom prst="rect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006600" y="1490780"/>
            <a:ext cx="9255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GIVE AI DIRECTION</a:t>
            </a:r>
            <a:endParaRPr lang="en-US" sz="4000" b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06600" y="3549387"/>
            <a:ext cx="9443720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“Act as an experienced marketing strategist </a:t>
            </a:r>
            <a:r>
              <a:rPr lang="en-US" sz="3200" b="1" dirty="0" err="1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specialising</a:t>
            </a:r>
            <a:r>
              <a:rPr lang="en-US" sz="3200" b="1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in…”</a:t>
            </a:r>
            <a:endParaRPr lang="en-US" sz="32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78000" y="502920"/>
            <a:ext cx="5254515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"/>
            <a:r>
              <a:rPr lang="en-US" sz="4000" b="1" dirty="0">
                <a:solidFill>
                  <a:schemeClr val="bg1"/>
                </a:solidFill>
              </a:rPr>
              <a:t>GIVE AI CONTEXT</a:t>
            </a:r>
            <a:endParaRPr lang="en-US" sz="4000" dirty="0">
              <a:solidFill>
                <a:schemeClr val="bg1"/>
              </a:solidFill>
            </a:endParaRPr>
          </a:p>
          <a:p>
            <a:pPr fontAlgn="b"/>
            <a:r>
              <a:rPr lang="en-US" sz="3200" b="1" dirty="0">
                <a:solidFill>
                  <a:srgbClr val="FFC000"/>
                </a:solidFill>
              </a:rPr>
              <a:t>Tell AI What It Needs to Know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778000" y="1889760"/>
            <a:ext cx="5902960" cy="3063240"/>
          </a:xfrm>
          <a:prstGeom prst="roundRect">
            <a:avLst/>
          </a:prstGeom>
          <a:solidFill>
            <a:srgbClr val="082243"/>
          </a:solidFill>
          <a:ln w="15240">
            <a:solidFill>
              <a:srgbClr val="EFB1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228600" rIns="182880" rtlCol="0" anchor="ctr"/>
          <a:lstStyle/>
          <a:p>
            <a:pPr marL="457200" indent="-457200" fontAlgn="b">
              <a:buFont typeface="Arial" panose="020B0604020202020204" pitchFamily="34" charset="0"/>
              <a:buChar char="•"/>
            </a:pPr>
            <a:r>
              <a:rPr lang="en-US" sz="3200" b="1" dirty="0"/>
              <a:t>WHO | SITUATION | AUDIENCE | PROBLEM</a:t>
            </a:r>
            <a:endParaRPr lang="en-US" sz="3200" dirty="0"/>
          </a:p>
          <a:p>
            <a:pPr marL="457200" indent="-457200" fontAlgn="b">
              <a:buFont typeface="Arial" panose="020B0604020202020204" pitchFamily="34" charset="0"/>
              <a:buChar char="•"/>
            </a:pPr>
            <a:r>
              <a:rPr lang="en-US" sz="3200" dirty="0"/>
              <a:t>Give AI the </a:t>
            </a:r>
            <a:r>
              <a:rPr lang="en-US" sz="3200" b="1" dirty="0"/>
              <a:t>relevant background, challenges and what's been tried.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731520" y="6172200"/>
            <a:ext cx="6400800" cy="22860"/>
          </a:xfrm>
          <a:prstGeom prst="rect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Hexagon 11"/>
          <p:cNvSpPr/>
          <p:nvPr/>
        </p:nvSpPr>
        <p:spPr>
          <a:xfrm>
            <a:off x="467360" y="537110"/>
            <a:ext cx="1168400" cy="716280"/>
          </a:xfrm>
          <a:prstGeom prst="hexagon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b="1" dirty="0">
                <a:solidFill>
                  <a:srgbClr val="051934"/>
                </a:solidFill>
                <a:latin typeface="Arial"/>
              </a:rPr>
              <a:t>2</a:t>
            </a:r>
            <a:endParaRPr sz="4200" b="1" dirty="0">
              <a:solidFill>
                <a:srgbClr val="051934"/>
              </a:solidFill>
              <a:latin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30204" y="5220038"/>
            <a:ext cx="6724918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Right Context. Better Results.</a:t>
            </a:r>
            <a:endParaRPr lang="en-US" sz="36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91360" y="871319"/>
            <a:ext cx="6109621" cy="12618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"/>
            <a:r>
              <a:rPr lang="en-US" sz="4000" b="1" dirty="0">
                <a:solidFill>
                  <a:schemeClr val="bg1"/>
                </a:solidFill>
              </a:rPr>
              <a:t>DEFINE THE OBJECTIVE</a:t>
            </a:r>
            <a:endParaRPr lang="en-US" sz="4000" dirty="0">
              <a:solidFill>
                <a:schemeClr val="bg1"/>
              </a:solidFill>
            </a:endParaRPr>
          </a:p>
          <a:p>
            <a:pPr fontAlgn="b"/>
            <a:r>
              <a:rPr lang="en-US" sz="3600" b="1" dirty="0">
                <a:solidFill>
                  <a:srgbClr val="FFC000"/>
                </a:solidFill>
              </a:rPr>
              <a:t>Tell AI What Success Looks Like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31520" y="6172200"/>
            <a:ext cx="6400800" cy="22860"/>
          </a:xfrm>
          <a:prstGeom prst="rect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Hexagon 15"/>
          <p:cNvSpPr/>
          <p:nvPr/>
        </p:nvSpPr>
        <p:spPr>
          <a:xfrm>
            <a:off x="731520" y="1031748"/>
            <a:ext cx="1168400" cy="716280"/>
          </a:xfrm>
          <a:prstGeom prst="hexagon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b="1" dirty="0">
                <a:solidFill>
                  <a:srgbClr val="051934"/>
                </a:solidFill>
                <a:latin typeface="Arial"/>
              </a:rPr>
              <a:t>3</a:t>
            </a:r>
            <a:endParaRPr sz="4200" b="1" dirty="0">
              <a:solidFill>
                <a:srgbClr val="051934"/>
              </a:solidFill>
              <a:latin typeface="Arial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991360" y="2199126"/>
            <a:ext cx="1011428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  <a:t>“Give me ideas to grow my business.”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“Help me generate 10 additional enquiries 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     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kumimoji="0" lang="en-US" altLang="en-US" sz="32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week.”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91360" y="3813198"/>
            <a:ext cx="7007046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 specific about the outcome.</a:t>
            </a:r>
            <a:endParaRPr lang="en-US" sz="36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981" y="4478174"/>
            <a:ext cx="3018906" cy="1694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658219" y="939463"/>
            <a:ext cx="8503920" cy="130497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fontAlgn="b"/>
            <a:r>
              <a:rPr lang="en-US" sz="4000" b="1" dirty="0">
                <a:solidFill>
                  <a:schemeClr val="bg1"/>
                </a:solidFill>
              </a:rPr>
              <a:t>GET AI TO INTERVIEW YOU</a:t>
            </a:r>
            <a:endParaRPr lang="en-US" sz="4000" dirty="0">
              <a:solidFill>
                <a:schemeClr val="bg1"/>
              </a:solidFill>
            </a:endParaRPr>
          </a:p>
          <a:p>
            <a:pPr algn="l"/>
            <a:endParaRPr sz="40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61958" y="1579183"/>
            <a:ext cx="8961120" cy="6229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fontAlgn="b"/>
            <a:r>
              <a:rPr lang="en-US" sz="3200" b="1" dirty="0">
                <a:solidFill>
                  <a:srgbClr val="FFC000"/>
                </a:solidFill>
              </a:rPr>
              <a:t>Don't Let AI Guess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713977" y="2291209"/>
            <a:ext cx="8261725" cy="2504076"/>
          </a:xfrm>
          <a:prstGeom prst="roundRect">
            <a:avLst/>
          </a:prstGeom>
          <a:solidFill>
            <a:srgbClr val="0D2F56"/>
          </a:solidFill>
          <a:ln w="16510">
            <a:solidFill>
              <a:srgbClr val="EEB0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883878" y="5000398"/>
            <a:ext cx="9010030" cy="566309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fontAlgn="b"/>
            <a:r>
              <a:rPr lang="en-US" sz="3200" b="1" dirty="0">
                <a:solidFill>
                  <a:srgbClr val="FFC000"/>
                </a:solidFill>
              </a:rPr>
              <a:t>Better Questions → Better Context → Better Results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33" name="Hexagon 32"/>
          <p:cNvSpPr/>
          <p:nvPr/>
        </p:nvSpPr>
        <p:spPr>
          <a:xfrm>
            <a:off x="256139" y="984096"/>
            <a:ext cx="1168400" cy="716280"/>
          </a:xfrm>
          <a:prstGeom prst="hexagon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b="1" dirty="0">
                <a:solidFill>
                  <a:srgbClr val="051934"/>
                </a:solidFill>
                <a:latin typeface="Arial"/>
              </a:rPr>
              <a:t>4</a:t>
            </a:r>
            <a:endParaRPr sz="4200" b="1" dirty="0">
              <a:solidFill>
                <a:srgbClr val="051934"/>
              </a:solidFill>
              <a:latin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87174" y="2693940"/>
            <a:ext cx="8351520" cy="1775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“Before answering, interview me.”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fontAlgn="b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“Ask me 5–7 questions to understand  my situation.”</a:t>
            </a:r>
            <a:endParaRPr lang="en-US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31520" y="5897880"/>
            <a:ext cx="6400800" cy="22860"/>
          </a:xfrm>
          <a:prstGeom prst="rect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76157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85219" y="1287379"/>
            <a:ext cx="4856266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DEFINE THE OUTPUT</a:t>
            </a:r>
          </a:p>
          <a:p>
            <a:pPr fontAlgn="b"/>
            <a:r>
              <a:rPr lang="en-US" sz="3200" b="1" dirty="0">
                <a:solidFill>
                  <a:srgbClr val="FFC000"/>
                </a:solidFill>
              </a:rPr>
              <a:t>Tell AI What You Want Back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520" y="5897880"/>
            <a:ext cx="6400800" cy="22860"/>
          </a:xfrm>
          <a:prstGeom prst="rect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Hexagon 8"/>
          <p:cNvSpPr/>
          <p:nvPr/>
        </p:nvSpPr>
        <p:spPr>
          <a:xfrm>
            <a:off x="320040" y="1389888"/>
            <a:ext cx="1168400" cy="716280"/>
          </a:xfrm>
          <a:prstGeom prst="hexagon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b="1" dirty="0">
                <a:solidFill>
                  <a:srgbClr val="051934"/>
                </a:solidFill>
                <a:latin typeface="Arial"/>
              </a:rPr>
              <a:t>5</a:t>
            </a:r>
            <a:endParaRPr sz="4200" b="1" dirty="0">
              <a:solidFill>
                <a:srgbClr val="051934"/>
              </a:solidFill>
              <a:latin typeface="Arial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018898" y="4228109"/>
            <a:ext cx="7070558" cy="1014967"/>
          </a:xfrm>
          <a:prstGeom prst="roundRect">
            <a:avLst/>
          </a:prstGeom>
          <a:solidFill>
            <a:srgbClr val="EEB0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"/>
            <a:r>
              <a:rPr lang="en-US" sz="2800" b="1" dirty="0">
                <a:solidFill>
                  <a:schemeClr val="tx1"/>
                </a:solidFill>
              </a:rPr>
              <a:t>FORMAT | LENGTH | DETAIL | PRIORITY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79856" y="881114"/>
            <a:ext cx="3205213" cy="81253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 dirty="0">
                <a:solidFill>
                  <a:srgbClr val="051730"/>
                </a:solidFill>
                <a:latin typeface="Aptos"/>
              </a:rPr>
              <a:t>Don’t just prompt AI.
Challenge AI.</a:t>
            </a:r>
          </a:p>
        </p:txBody>
      </p:sp>
      <p:sp>
        <p:nvSpPr>
          <p:cNvPr id="2" name="Rectangle 1"/>
          <p:cNvSpPr/>
          <p:nvPr/>
        </p:nvSpPr>
        <p:spPr>
          <a:xfrm>
            <a:off x="1815698" y="2641017"/>
            <a:ext cx="10315341" cy="1248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“Give me your 5 strongest recommendations…”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fontAlgn="b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“…then create a simple 30-day action plan.”</a:t>
            </a:r>
            <a:endParaRPr lang="en-US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0952" y="956522"/>
            <a:ext cx="9879319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SET THE CONSTRAINTS</a:t>
            </a:r>
          </a:p>
          <a:p>
            <a:pPr fontAlgn="b"/>
            <a:r>
              <a:rPr lang="en-US" sz="3600" b="1" dirty="0">
                <a:solidFill>
                  <a:srgbClr val="FFC000"/>
                </a:solidFill>
              </a:rPr>
              <a:t>Tell AI the Boundaries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9520" y="6032634"/>
            <a:ext cx="6400800" cy="22860"/>
          </a:xfrm>
          <a:prstGeom prst="rect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Hexagon 8"/>
          <p:cNvSpPr/>
          <p:nvPr/>
        </p:nvSpPr>
        <p:spPr>
          <a:xfrm>
            <a:off x="281056" y="1101588"/>
            <a:ext cx="1168400" cy="716280"/>
          </a:xfrm>
          <a:prstGeom prst="hexagon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b="1" dirty="0">
                <a:solidFill>
                  <a:srgbClr val="051934"/>
                </a:solidFill>
                <a:latin typeface="Arial"/>
              </a:rPr>
              <a:t>6</a:t>
            </a:r>
            <a:endParaRPr sz="4200" b="1" dirty="0">
              <a:solidFill>
                <a:srgbClr val="051934"/>
              </a:solidFill>
              <a:latin typeface="Arial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449456" y="2312772"/>
            <a:ext cx="7096760" cy="2148840"/>
          </a:xfrm>
          <a:prstGeom prst="roundRect">
            <a:avLst/>
          </a:prstGeom>
          <a:solidFill>
            <a:srgbClr val="092344"/>
          </a:solidFill>
          <a:ln w="12700">
            <a:solidFill>
              <a:srgbClr val="1E42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574688" y="2540783"/>
            <a:ext cx="6971528" cy="179741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marL="457200" indent="-457200" fontAlgn="b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“Keep this within my £xxx  monthly budget.”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 fontAlgn="b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“Only recommend actions I can implement within 30 days.”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49456" y="4555978"/>
            <a:ext cx="9249024" cy="56630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fontAlgn="b"/>
            <a:r>
              <a:rPr lang="en-US" sz="3200" b="1" dirty="0">
                <a:solidFill>
                  <a:srgbClr val="FFC000"/>
                </a:solidFill>
              </a:rPr>
              <a:t>TIME | BUDGET | RESOURCES | MUST / MUST NOT</a:t>
            </a:r>
            <a:endParaRPr lang="en-US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52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13033" y="1285865"/>
            <a:ext cx="3889206" cy="1631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"/>
            <a:r>
              <a:rPr lang="en-US" sz="4000" b="1" dirty="0">
                <a:solidFill>
                  <a:schemeClr val="bg1"/>
                </a:solidFill>
              </a:rPr>
              <a:t>CRITIQUE x100</a:t>
            </a:r>
            <a:endParaRPr lang="en-US" sz="4000" dirty="0">
              <a:solidFill>
                <a:schemeClr val="bg1"/>
              </a:solidFill>
            </a:endParaRPr>
          </a:p>
          <a:p>
            <a:pPr fontAlgn="b"/>
            <a:r>
              <a:rPr lang="en-US" sz="3200" b="1" dirty="0">
                <a:solidFill>
                  <a:srgbClr val="FFC000"/>
                </a:solidFill>
              </a:rPr>
              <a:t>Challenge the Answer</a:t>
            </a:r>
            <a:endParaRPr lang="en-US" sz="3200" dirty="0">
              <a:solidFill>
                <a:srgbClr val="FFC000"/>
              </a:solidFill>
            </a:endParaRPr>
          </a:p>
          <a:p>
            <a:endParaRPr lang="en-US" sz="2800" b="1" dirty="0">
              <a:solidFill>
                <a:srgbClr val="EFB13D"/>
              </a:solidFill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8960" y="5897880"/>
            <a:ext cx="6400800" cy="22860"/>
          </a:xfrm>
          <a:prstGeom prst="rect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Hexagon 8"/>
          <p:cNvSpPr/>
          <p:nvPr/>
        </p:nvSpPr>
        <p:spPr>
          <a:xfrm>
            <a:off x="444633" y="1511808"/>
            <a:ext cx="1168400" cy="716280"/>
          </a:xfrm>
          <a:prstGeom prst="hexagon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b="1" dirty="0">
                <a:solidFill>
                  <a:srgbClr val="051934"/>
                </a:solidFill>
                <a:latin typeface="Arial"/>
              </a:rPr>
              <a:t>7</a:t>
            </a:r>
            <a:endParaRPr sz="4200" b="1" dirty="0">
              <a:solidFill>
                <a:srgbClr val="051934"/>
              </a:solidFill>
              <a:latin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13033" y="2726892"/>
            <a:ext cx="7798930" cy="11169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fontAlgn="b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“Critique this x100. Be extremely critical.”</a:t>
            </a:r>
          </a:p>
          <a:p>
            <a:pPr marL="457200" indent="-457200" fontAlgn="b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“Now produce a significantly stronger version.”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13032" y="3868872"/>
            <a:ext cx="1112760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WEAK | GENERIC | MISSING | UNREALISTIC | ASSUMED</a:t>
            </a:r>
            <a:endParaRPr lang="en-US" sz="3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99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07673" y="995197"/>
            <a:ext cx="5313699" cy="12618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DEEP RESEARCH</a:t>
            </a:r>
          </a:p>
          <a:p>
            <a:pPr fontAlgn="b"/>
            <a:r>
              <a:rPr lang="en-US" sz="3600" b="1" dirty="0">
                <a:solidFill>
                  <a:srgbClr val="FFC000"/>
                </a:solidFill>
              </a:rPr>
              <a:t>Don't Just Ask. Investigate.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1680" y="5897880"/>
            <a:ext cx="6400800" cy="22860"/>
          </a:xfrm>
          <a:prstGeom prst="rect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Hexagon 8"/>
          <p:cNvSpPr/>
          <p:nvPr/>
        </p:nvSpPr>
        <p:spPr>
          <a:xfrm>
            <a:off x="597033" y="1218638"/>
            <a:ext cx="1168400" cy="716280"/>
          </a:xfrm>
          <a:prstGeom prst="hexagon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b="1" dirty="0">
                <a:solidFill>
                  <a:srgbClr val="051934"/>
                </a:solidFill>
                <a:latin typeface="Arial"/>
              </a:rPr>
              <a:t>8</a:t>
            </a:r>
            <a:endParaRPr sz="4200" b="1" dirty="0">
              <a:solidFill>
                <a:srgbClr val="051934"/>
              </a:solidFill>
              <a:latin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07673" y="2407302"/>
            <a:ext cx="7594623" cy="2141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“Deep research this using credible, current sources.”</a:t>
            </a:r>
          </a:p>
          <a:p>
            <a:pPr marL="342900" indent="-342900" fontAlgn="b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Findings + Recommendations + Citations</a:t>
            </a:r>
            <a:endParaRPr lang="en-US" sz="2800" dirty="0">
              <a:solidFill>
                <a:schemeClr val="bg1"/>
              </a:solidFill>
            </a:endParaRPr>
          </a:p>
          <a:p>
            <a:pPr fontAlgn="b"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7673" y="4041928"/>
            <a:ext cx="8855309" cy="5412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EVIDENCE | CONFLICTS | GAPS | SOURCES</a:t>
            </a:r>
            <a:endParaRPr lang="en-US" sz="32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998" y="1562002"/>
            <a:ext cx="3012799" cy="169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0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4040" y="1131501"/>
            <a:ext cx="1114426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"/>
            <a:r>
              <a:rPr lang="en-US" sz="4000" b="1" dirty="0">
                <a:solidFill>
                  <a:schemeClr val="bg1"/>
                </a:solidFill>
              </a:rPr>
              <a:t>BETTER INPUT. BETTER THINKING. BETTER RESULTS.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520" y="5897880"/>
            <a:ext cx="6400800" cy="22860"/>
          </a:xfrm>
          <a:prstGeom prst="rect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731520" y="2052150"/>
            <a:ext cx="10434320" cy="3063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“You don't need all eight every time. Give AI the right information, tell it what you want, let it question you, then question what it gives you back.”</a:t>
            </a:r>
          </a:p>
          <a:p>
            <a:pPr fontAlgn="b"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fontAlgn="b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“And when the answer really matters, research the evidence.”</a:t>
            </a:r>
            <a:endParaRPr lang="en-US" sz="28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67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02640" y="6562555"/>
            <a:ext cx="6400800" cy="22860"/>
          </a:xfrm>
          <a:prstGeom prst="rect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914400" y="904335"/>
            <a:ext cx="9761005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800" b="1" dirty="0">
                <a:solidFill>
                  <a:srgbClr val="FFC000"/>
                </a:solidFill>
              </a:rPr>
              <a:t>HOW TO USE CLAUDE &amp; BRING YOUR CHATGPT</a:t>
            </a:r>
          </a:p>
          <a:p>
            <a:r>
              <a:rPr lang="en-US" sz="3800" b="1" dirty="0">
                <a:solidFill>
                  <a:srgbClr val="FFC000"/>
                </a:solidFill>
              </a:rPr>
              <a:t> KNOWLEDGE ACROSS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6960" y="5447526"/>
            <a:ext cx="10789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</a:rPr>
              <a:t>CHATGPT + CLAUDE = USE BOTH</a:t>
            </a:r>
            <a:endParaRPr lang="en-US" sz="2800" dirty="0">
              <a:solidFill>
                <a:srgbClr val="FFC000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Right Tool. Right Job. Better Results.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3" name="Hexagon 12"/>
          <p:cNvSpPr/>
          <p:nvPr/>
        </p:nvSpPr>
        <p:spPr>
          <a:xfrm>
            <a:off x="370512" y="285413"/>
            <a:ext cx="2357120" cy="716280"/>
          </a:xfrm>
          <a:prstGeom prst="hexagon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F8F8F6"/>
              </a:solidFill>
              <a:latin typeface="Arial"/>
            </a:endParaRPr>
          </a:p>
          <a:p>
            <a:pPr algn="ctr"/>
            <a:endParaRPr lang="en-US" sz="2400" b="1" dirty="0">
              <a:solidFill>
                <a:srgbClr val="F8F8F6"/>
              </a:solidFill>
              <a:latin typeface="Arial"/>
            </a:endParaRPr>
          </a:p>
          <a:p>
            <a:pPr algn="ctr"/>
            <a:r>
              <a:rPr lang="en-US" sz="2400" b="1" dirty="0">
                <a:solidFill>
                  <a:srgbClr val="F8F8F6"/>
                </a:solidFill>
                <a:latin typeface="Arial"/>
              </a:rPr>
              <a:t>Strategy 2</a:t>
            </a:r>
          </a:p>
          <a:p>
            <a:pPr algn="ctr"/>
            <a:endParaRPr sz="4200" b="1" dirty="0">
              <a:solidFill>
                <a:srgbClr val="051934"/>
              </a:solidFill>
              <a:latin typeface="Arial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632" y="2531512"/>
            <a:ext cx="4320540" cy="216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8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A1628"/>
          </a:solidFill>
          <a:ln w="12700">
            <a:solidFill>
              <a:srgbClr val="0A1628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4" name="Shape 2"/>
          <p:cNvSpPr/>
          <p:nvPr/>
        </p:nvSpPr>
        <p:spPr>
          <a:xfrm>
            <a:off x="0" y="6339840"/>
            <a:ext cx="12192000" cy="518160"/>
          </a:xfrm>
          <a:prstGeom prst="rect">
            <a:avLst/>
          </a:prstGeom>
          <a:solidFill>
            <a:srgbClr val="E8B84B"/>
          </a:solidFill>
          <a:ln w="12700">
            <a:solidFill>
              <a:srgbClr val="E8B84B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6" name="Text 3"/>
          <p:cNvSpPr/>
          <p:nvPr/>
        </p:nvSpPr>
        <p:spPr>
          <a:xfrm>
            <a:off x="2560320" y="121920"/>
            <a:ext cx="9387840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9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Can Each Tool Handle?</a:t>
            </a:r>
            <a:endParaRPr lang="en-US" sz="2933" dirty="0"/>
          </a:p>
        </p:txBody>
      </p:sp>
      <p:sp>
        <p:nvSpPr>
          <p:cNvPr id="7" name="Shape 4"/>
          <p:cNvSpPr/>
          <p:nvPr/>
        </p:nvSpPr>
        <p:spPr>
          <a:xfrm>
            <a:off x="487680" y="1463040"/>
            <a:ext cx="5242560" cy="4267200"/>
          </a:xfrm>
          <a:prstGeom prst="rect">
            <a:avLst/>
          </a:prstGeom>
          <a:solidFill>
            <a:srgbClr val="FFF0F0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8" name="Text 5"/>
          <p:cNvSpPr/>
          <p:nvPr/>
        </p:nvSpPr>
        <p:spPr>
          <a:xfrm>
            <a:off x="487680" y="1524000"/>
            <a:ext cx="524256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67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</a:t>
            </a:r>
            <a:endParaRPr lang="en-US" sz="2667" dirty="0"/>
          </a:p>
        </p:txBody>
      </p:sp>
      <p:sp>
        <p:nvSpPr>
          <p:cNvPr id="9" name="Text 6"/>
          <p:cNvSpPr/>
          <p:nvPr/>
        </p:nvSpPr>
        <p:spPr>
          <a:xfrm>
            <a:off x="487680" y="2316480"/>
            <a:ext cx="524256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733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128,000 tokens</a:t>
            </a:r>
            <a:endParaRPr lang="en-US" sz="3733" dirty="0"/>
          </a:p>
        </p:txBody>
      </p:sp>
      <p:sp>
        <p:nvSpPr>
          <p:cNvPr id="10" name="Text 7"/>
          <p:cNvSpPr/>
          <p:nvPr/>
        </p:nvSpPr>
        <p:spPr>
          <a:xfrm>
            <a:off x="487680" y="3108960"/>
            <a:ext cx="524256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Around 320 pages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487680" y="3779520"/>
            <a:ext cx="52425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133" i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lose context on</a:t>
            </a:r>
            <a:endParaRPr lang="en-US" sz="2133" dirty="0"/>
          </a:p>
          <a:p>
            <a:pPr algn="ctr"/>
            <a:r>
              <a:rPr lang="en-US" sz="2133" i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documents</a:t>
            </a:r>
          </a:p>
          <a:p>
            <a:pPr algn="ctr"/>
            <a:endParaRPr lang="en-US" sz="2133" dirty="0"/>
          </a:p>
        </p:txBody>
      </p:sp>
      <p:sp>
        <p:nvSpPr>
          <p:cNvPr id="12" name="Shape 9"/>
          <p:cNvSpPr/>
          <p:nvPr/>
        </p:nvSpPr>
        <p:spPr>
          <a:xfrm>
            <a:off x="6461760" y="1463040"/>
            <a:ext cx="5242560" cy="4267200"/>
          </a:xfrm>
          <a:prstGeom prst="rect">
            <a:avLst/>
          </a:prstGeom>
          <a:solidFill>
            <a:srgbClr val="F0FFF4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13" name="Text 10"/>
          <p:cNvSpPr/>
          <p:nvPr/>
        </p:nvSpPr>
        <p:spPr>
          <a:xfrm>
            <a:off x="6461760" y="1524000"/>
            <a:ext cx="524256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67" b="1" dirty="0">
                <a:solidFill>
                  <a:srgbClr val="006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</a:t>
            </a:r>
            <a:endParaRPr lang="en-US" sz="2667" dirty="0"/>
          </a:p>
        </p:txBody>
      </p:sp>
      <p:sp>
        <p:nvSpPr>
          <p:cNvPr id="14" name="Text 11"/>
          <p:cNvSpPr/>
          <p:nvPr/>
        </p:nvSpPr>
        <p:spPr>
          <a:xfrm>
            <a:off x="6461760" y="2316480"/>
            <a:ext cx="524256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733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200,000 tokens</a:t>
            </a:r>
            <a:endParaRPr lang="en-US" sz="3733" dirty="0"/>
          </a:p>
        </p:txBody>
      </p:sp>
      <p:sp>
        <p:nvSpPr>
          <p:cNvPr id="15" name="Text 12"/>
          <p:cNvSpPr/>
          <p:nvPr/>
        </p:nvSpPr>
        <p:spPr>
          <a:xfrm>
            <a:off x="6461760" y="3108960"/>
            <a:ext cx="524256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Around 500 pages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6461760" y="3779520"/>
            <a:ext cx="52425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133" i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Holds your full prospectus,</a:t>
            </a:r>
            <a:endParaRPr lang="en-US" sz="2133" dirty="0"/>
          </a:p>
          <a:p>
            <a:pPr algn="ctr"/>
            <a:r>
              <a:rPr lang="en-US" sz="2133" i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pupil history and plan in one go</a:t>
            </a:r>
            <a:endParaRPr lang="en-US" sz="2133" dirty="0"/>
          </a:p>
        </p:txBody>
      </p:sp>
      <p:sp>
        <p:nvSpPr>
          <p:cNvPr id="17" name="Text 14"/>
          <p:cNvSpPr/>
          <p:nvPr/>
        </p:nvSpPr>
        <p:spPr>
          <a:xfrm>
            <a:off x="487680" y="5791200"/>
            <a:ext cx="1121664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b="1" i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holds more. Forgets less.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  <p:bldP spid="13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54967" y="910962"/>
            <a:ext cx="8829725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Aptos Display"/>
              </a:rPr>
              <a:t>Choose the Right AI Tool</a:t>
            </a:r>
          </a:p>
          <a:p>
            <a:r>
              <a:rPr lang="en-US" sz="2400" dirty="0">
                <a:solidFill>
                  <a:srgbClr val="B5C2D2"/>
                </a:solidFill>
                <a:latin typeface="Aptos"/>
              </a:rPr>
              <a:t>Different tools have different strengths. Match the tool to the job</a:t>
            </a:r>
          </a:p>
        </p:txBody>
      </p:sp>
      <p:sp>
        <p:nvSpPr>
          <p:cNvPr id="6" name="Rectangle 5"/>
          <p:cNvSpPr/>
          <p:nvPr/>
        </p:nvSpPr>
        <p:spPr>
          <a:xfrm>
            <a:off x="669520" y="6032634"/>
            <a:ext cx="6400800" cy="22860"/>
          </a:xfrm>
          <a:prstGeom prst="rect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315720" y="2743200"/>
            <a:ext cx="2707640" cy="2148840"/>
          </a:xfrm>
          <a:prstGeom prst="roundRect">
            <a:avLst/>
          </a:prstGeom>
          <a:solidFill>
            <a:srgbClr val="092344"/>
          </a:solidFill>
          <a:ln w="12700">
            <a:solidFill>
              <a:srgbClr val="1E42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81886" y="2433124"/>
            <a:ext cx="620671" cy="44319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400" b="1" dirty="0">
                <a:solidFill>
                  <a:srgbClr val="EEB03B"/>
                </a:solidFill>
                <a:latin typeface="Aptos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40952" y="2821238"/>
            <a:ext cx="2381240" cy="44319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400" b="1" dirty="0">
                <a:solidFill>
                  <a:srgbClr val="EEB03B"/>
                </a:solidFill>
                <a:latin typeface="Aptos"/>
              </a:rPr>
              <a:t>CHATGPT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7" y="3216985"/>
            <a:ext cx="2582408" cy="161274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000" b="0" dirty="0">
                <a:solidFill>
                  <a:srgbClr val="F8F9F7"/>
                </a:solidFill>
                <a:latin typeface="Aptos"/>
              </a:rPr>
              <a:t>Conversation
Ideas &amp; brainstorming
Flexible everyday assistant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64760" y="2743200"/>
            <a:ext cx="2707640" cy="2148840"/>
          </a:xfrm>
          <a:prstGeom prst="roundRect">
            <a:avLst/>
          </a:prstGeom>
          <a:solidFill>
            <a:srgbClr val="092344"/>
          </a:solidFill>
          <a:ln w="12700">
            <a:solidFill>
              <a:srgbClr val="1E42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4730925" y="2465568"/>
            <a:ext cx="408001" cy="44319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lang="en-US" sz="2400" b="1" dirty="0">
                <a:solidFill>
                  <a:srgbClr val="EEB03B"/>
                </a:solidFill>
                <a:latin typeface="Aptos"/>
              </a:rPr>
              <a:t>2</a:t>
            </a:r>
            <a:endParaRPr sz="2400" b="1" dirty="0">
              <a:solidFill>
                <a:srgbClr val="EEB03B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9991" y="2821238"/>
            <a:ext cx="2381240" cy="5047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800" b="1" dirty="0">
                <a:solidFill>
                  <a:srgbClr val="EEB03B"/>
                </a:solidFill>
                <a:latin typeface="Aptos"/>
              </a:rPr>
              <a:t>CLAUDE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27960" y="3370872"/>
            <a:ext cx="2381240" cy="130497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000" b="0" dirty="0">
                <a:solidFill>
                  <a:srgbClr val="F8F9F7"/>
                </a:solidFill>
                <a:latin typeface="Aptos"/>
              </a:rPr>
              <a:t>Writing
Analysis
Documents &amp; long context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3799" y="2743200"/>
            <a:ext cx="2707640" cy="2148840"/>
          </a:xfrm>
          <a:prstGeom prst="roundRect">
            <a:avLst/>
          </a:prstGeom>
          <a:solidFill>
            <a:srgbClr val="092344"/>
          </a:solidFill>
          <a:ln w="12700">
            <a:solidFill>
              <a:srgbClr val="1E42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79966" y="2465568"/>
            <a:ext cx="408001" cy="81253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lang="en-US" sz="2400" b="1" dirty="0">
                <a:solidFill>
                  <a:srgbClr val="EEB03B"/>
                </a:solidFill>
                <a:latin typeface="Aptos"/>
              </a:rPr>
              <a:t>3</a:t>
            </a:r>
          </a:p>
          <a:p>
            <a:pPr algn="l"/>
            <a:endParaRPr sz="2400" b="1" dirty="0">
              <a:solidFill>
                <a:srgbClr val="EEB03B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939032" y="2821238"/>
            <a:ext cx="2381240" cy="5047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800" b="1" dirty="0">
                <a:solidFill>
                  <a:srgbClr val="EEB03B"/>
                </a:solidFill>
                <a:latin typeface="Aptos"/>
              </a:rPr>
              <a:t>PERPLEXITY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39032" y="3321476"/>
            <a:ext cx="2425866" cy="130497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000" b="0" dirty="0">
                <a:solidFill>
                  <a:srgbClr val="F8F9F7"/>
                </a:solidFill>
                <a:latin typeface="Aptos"/>
              </a:rPr>
              <a:t>Research
Sources
Fast evidence-led answers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93001" y="5280988"/>
            <a:ext cx="5192734" cy="5047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2800" b="1" dirty="0">
                <a:solidFill>
                  <a:srgbClr val="EEB03B"/>
                </a:solidFill>
                <a:latin typeface="Aptos"/>
              </a:rPr>
              <a:t>RIGHT TOOL  →  RIGHT JOB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967" y="5204725"/>
            <a:ext cx="2878240" cy="99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52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1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hatsApp Video 2026-08-27 at 2.14.45 P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9920" y="1154056"/>
            <a:ext cx="10847328" cy="440120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</a:rPr>
              <a:t>HOW TO ORGANISE YOUR BUSINESS &amp; PERSONAL </a:t>
            </a:r>
          </a:p>
          <a:p>
            <a:r>
              <a:rPr lang="en-US" sz="4000" b="1" dirty="0">
                <a:solidFill>
                  <a:srgbClr val="FFC000"/>
                </a:solidFill>
              </a:rPr>
              <a:t>LIFE WITH AI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Use Projects Like Different Rooms</a:t>
            </a:r>
          </a:p>
          <a:p>
            <a:endParaRPr lang="en-US" sz="2800" b="1" dirty="0">
              <a:solidFill>
                <a:srgbClr val="EFB13D"/>
              </a:solidFill>
              <a:latin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Create separate </a:t>
            </a:r>
            <a:r>
              <a:rPr lang="en-US" sz="2400" b="1" dirty="0">
                <a:solidFill>
                  <a:schemeClr val="bg1"/>
                </a:solidFill>
              </a:rPr>
              <a:t>Projects</a:t>
            </a:r>
            <a:r>
              <a:rPr lang="en-US" sz="2400" dirty="0">
                <a:solidFill>
                  <a:schemeClr val="bg1"/>
                </a:solidFill>
              </a:rPr>
              <a:t> for different areas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BUSINESS</a:t>
            </a:r>
            <a:r>
              <a:rPr lang="en-US" sz="2400" dirty="0">
                <a:solidFill>
                  <a:schemeClr val="bg1"/>
                </a:solidFill>
              </a:rPr>
              <a:t> | Marketing • Branding • Planning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PERSONAL</a:t>
            </a:r>
            <a:r>
              <a:rPr lang="en-US" sz="2400" dirty="0">
                <a:solidFill>
                  <a:schemeClr val="bg1"/>
                </a:solidFill>
              </a:rPr>
              <a:t> | Holidays • Family • Goals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Add relevant </a:t>
            </a:r>
            <a:r>
              <a:rPr lang="en-US" sz="2400" b="1" dirty="0">
                <a:solidFill>
                  <a:schemeClr val="bg1"/>
                </a:solidFill>
              </a:rPr>
              <a:t>instructions, files &amp; information</a:t>
            </a: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Keep the right </a:t>
            </a:r>
            <a:r>
              <a:rPr lang="en-US" sz="2400" b="1" dirty="0">
                <a:solidFill>
                  <a:schemeClr val="bg1"/>
                </a:solidFill>
              </a:rPr>
              <a:t>context in the right place</a:t>
            </a: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Use Projects in </a:t>
            </a:r>
            <a:r>
              <a:rPr lang="en-US" sz="2400" b="1" dirty="0" err="1">
                <a:solidFill>
                  <a:schemeClr val="bg1"/>
                </a:solidFill>
              </a:rPr>
              <a:t>ChatGPT</a:t>
            </a:r>
            <a:r>
              <a:rPr lang="en-US" sz="2400" b="1" dirty="0">
                <a:solidFill>
                  <a:schemeClr val="bg1"/>
                </a:solidFill>
              </a:rPr>
              <a:t> + Claude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520" y="6263640"/>
            <a:ext cx="6400800" cy="22860"/>
          </a:xfrm>
          <a:prstGeom prst="rect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287" y="2188996"/>
            <a:ext cx="4495399" cy="2996933"/>
          </a:xfrm>
          <a:prstGeom prst="rect">
            <a:avLst/>
          </a:prstGeom>
        </p:spPr>
      </p:pic>
      <p:sp>
        <p:nvSpPr>
          <p:cNvPr id="7" name="Hexagon 6"/>
          <p:cNvSpPr/>
          <p:nvPr/>
        </p:nvSpPr>
        <p:spPr>
          <a:xfrm>
            <a:off x="629920" y="402864"/>
            <a:ext cx="2357120" cy="716280"/>
          </a:xfrm>
          <a:prstGeom prst="hexagon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F8F8F6"/>
              </a:solidFill>
              <a:latin typeface="Arial"/>
            </a:endParaRPr>
          </a:p>
          <a:p>
            <a:pPr algn="ctr"/>
            <a:endParaRPr lang="en-US" sz="2400" b="1" dirty="0">
              <a:solidFill>
                <a:srgbClr val="F8F8F6"/>
              </a:solidFill>
              <a:latin typeface="Arial"/>
            </a:endParaRPr>
          </a:p>
          <a:p>
            <a:pPr algn="ctr"/>
            <a:r>
              <a:rPr lang="en-US" sz="2400" b="1" dirty="0">
                <a:solidFill>
                  <a:srgbClr val="F8F8F6"/>
                </a:solidFill>
                <a:latin typeface="Arial"/>
              </a:rPr>
              <a:t>Strategy 3</a:t>
            </a:r>
          </a:p>
          <a:p>
            <a:pPr algn="ctr"/>
            <a:endParaRPr sz="4200" b="1" dirty="0">
              <a:solidFill>
                <a:srgbClr val="051934"/>
              </a:solidFill>
              <a:latin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9920" y="5555261"/>
            <a:ext cx="1197864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Arial" panose="020B0604020202020204" pitchFamily="34" charset="0"/>
              </a:rPr>
              <a:t>RIGHT ROOM. RIGHT CONTEXT. BETTER RESULTS.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80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hatsApp Video 2026-08-28 at 11.45.16 P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28676"/>
            <a:ext cx="12192000" cy="602932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671764" y="259318"/>
            <a:ext cx="5886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CLICK THE PLAY BUTTON ON THE BOTTOM LEFT CORNER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7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2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5760" y="1295062"/>
            <a:ext cx="11469871" cy="33547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</a:rPr>
              <a:t>HOW TO GO BEYOND GOOGLE WITH DEEP RESEARCH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Don’t Just Search. Investigate.</a:t>
            </a:r>
          </a:p>
          <a:p>
            <a:r>
              <a:rPr lang="en-US" sz="2800" dirty="0">
                <a:solidFill>
                  <a:schemeClr val="bg1"/>
                </a:solidFill>
              </a:rPr>
              <a:t>Ask questions such as</a:t>
            </a:r>
            <a:endParaRPr lang="en-US" sz="4000" b="1" dirty="0">
              <a:solidFill>
                <a:srgbClr val="FFC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What are the </a:t>
            </a:r>
            <a:r>
              <a:rPr lang="en-US" sz="2800" b="1" dirty="0">
                <a:solidFill>
                  <a:schemeClr val="bg1"/>
                </a:solidFill>
              </a:rPr>
              <a:t>latest DVSA changes?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What are my </a:t>
            </a:r>
            <a:r>
              <a:rPr lang="en-US" sz="2800" b="1" dirty="0">
                <a:solidFill>
                  <a:schemeClr val="bg1"/>
                </a:solidFill>
              </a:rPr>
              <a:t>competitors doing better than me?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How can I </a:t>
            </a:r>
            <a:r>
              <a:rPr lang="en-US" sz="2800" b="1" dirty="0">
                <a:solidFill>
                  <a:schemeClr val="bg1"/>
                </a:solidFill>
              </a:rPr>
              <a:t>attract more customers in my area?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sz="2800" b="1" dirty="0">
              <a:solidFill>
                <a:srgbClr val="EFB13D"/>
              </a:solidFill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520" y="6619240"/>
            <a:ext cx="6400800" cy="22860"/>
          </a:xfrm>
          <a:prstGeom prst="rect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Hexagon 22"/>
          <p:cNvSpPr/>
          <p:nvPr/>
        </p:nvSpPr>
        <p:spPr>
          <a:xfrm>
            <a:off x="254000" y="386798"/>
            <a:ext cx="2357120" cy="716280"/>
          </a:xfrm>
          <a:prstGeom prst="hexagon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F8F8F6"/>
              </a:solidFill>
              <a:latin typeface="Arial"/>
            </a:endParaRPr>
          </a:p>
          <a:p>
            <a:pPr algn="ctr"/>
            <a:endParaRPr lang="en-US" sz="2400" b="1" dirty="0">
              <a:solidFill>
                <a:srgbClr val="F8F8F6"/>
              </a:solidFill>
              <a:latin typeface="Arial"/>
            </a:endParaRPr>
          </a:p>
          <a:p>
            <a:pPr algn="ctr"/>
            <a:r>
              <a:rPr lang="en-US" sz="2400" b="1" dirty="0">
                <a:solidFill>
                  <a:srgbClr val="F8F8F6"/>
                </a:solidFill>
                <a:latin typeface="Arial"/>
              </a:rPr>
              <a:t>Strategy 4</a:t>
            </a:r>
          </a:p>
          <a:p>
            <a:pPr algn="ctr"/>
            <a:endParaRPr sz="4200" b="1" dirty="0">
              <a:solidFill>
                <a:srgbClr val="051934"/>
              </a:solidFill>
              <a:latin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1735" y="4263072"/>
            <a:ext cx="117856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Simply tell AI:</a:t>
            </a:r>
          </a:p>
          <a:p>
            <a:r>
              <a:rPr lang="en-US" sz="2800" b="1" dirty="0">
                <a:solidFill>
                  <a:srgbClr val="FFC000"/>
                </a:solidFill>
                <a:latin typeface="Arial" panose="020B0604020202020204" pitchFamily="34" charset="0"/>
              </a:rPr>
              <a:t>“Use Deep Research to investigate…”</a:t>
            </a: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Then 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ask follow-up questions to go even deeper.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en-US" sz="2800" b="1" dirty="0">
                <a:solidFill>
                  <a:srgbClr val="FFC000"/>
                </a:solidFill>
                <a:latin typeface="Arial" panose="020B0604020202020204" pitchFamily="34" charset="0"/>
              </a:rPr>
              <a:t>DEEP RESEARCH → ASK MORE QUESTIONS → BETTER INSIGHTS</a:t>
            </a:r>
            <a:endParaRPr lang="en-US" sz="2800" b="1" i="0" dirty="0">
              <a:solidFill>
                <a:srgbClr val="FFC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9A8D85-E074-D3DB-1E19-8615790DC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564" y="2278899"/>
            <a:ext cx="3210882" cy="180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10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40702" y="1037530"/>
            <a:ext cx="10240880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</a:rPr>
              <a:t>HOW TO IMPROVE THE CONTENT AI GIVES YOU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Don’t Accept the First Answer</a:t>
            </a:r>
          </a:p>
          <a:p>
            <a:r>
              <a:rPr lang="en-US" sz="2800" dirty="0">
                <a:solidFill>
                  <a:schemeClr val="bg1"/>
                </a:solidFill>
              </a:rPr>
              <a:t>Ask AI to: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73564" y="2526506"/>
            <a:ext cx="998449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Critique the answer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Identify what is </a:t>
            </a:r>
            <a:r>
              <a:rPr lang="en-US" sz="2800" b="1" dirty="0">
                <a:solidFill>
                  <a:schemeClr val="bg1"/>
                </a:solidFill>
              </a:rPr>
              <a:t>weak or generic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Find what is </a:t>
            </a:r>
            <a:r>
              <a:rPr lang="en-US" sz="2800" b="1" dirty="0">
                <a:solidFill>
                  <a:schemeClr val="bg1"/>
                </a:solidFill>
              </a:rPr>
              <a:t>missing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Challenge any </a:t>
            </a:r>
            <a:r>
              <a:rPr lang="en-US" sz="2800" b="1" dirty="0">
                <a:solidFill>
                  <a:schemeClr val="bg1"/>
                </a:solidFill>
              </a:rPr>
              <a:t>assumptions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Make it </a:t>
            </a:r>
            <a:r>
              <a:rPr lang="en-US" sz="2800" b="1" dirty="0">
                <a:solidFill>
                  <a:schemeClr val="bg1"/>
                </a:solidFill>
              </a:rPr>
              <a:t>significantly stronger</a:t>
            </a:r>
          </a:p>
          <a:p>
            <a:r>
              <a:rPr lang="en-US" sz="2600" b="1" dirty="0">
                <a:solidFill>
                  <a:schemeClr val="bg1"/>
                </a:solidFill>
              </a:rPr>
              <a:t>TRY THIS: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“Critique this x100. Be extremely critical. Now give me a much stronger version.”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Hexagon 4"/>
          <p:cNvSpPr/>
          <p:nvPr/>
        </p:nvSpPr>
        <p:spPr>
          <a:xfrm>
            <a:off x="508000" y="365085"/>
            <a:ext cx="2357120" cy="716280"/>
          </a:xfrm>
          <a:prstGeom prst="hexagon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F8F8F6"/>
              </a:solidFill>
              <a:latin typeface="Arial"/>
            </a:endParaRPr>
          </a:p>
          <a:p>
            <a:pPr algn="ctr"/>
            <a:endParaRPr lang="en-US" sz="2400" b="1" dirty="0">
              <a:solidFill>
                <a:srgbClr val="F8F8F6"/>
              </a:solidFill>
              <a:latin typeface="Arial"/>
            </a:endParaRPr>
          </a:p>
          <a:p>
            <a:pPr algn="ctr"/>
            <a:r>
              <a:rPr lang="en-US" sz="2400" b="1" dirty="0">
                <a:solidFill>
                  <a:srgbClr val="F8F8F6"/>
                </a:solidFill>
                <a:latin typeface="Arial"/>
              </a:rPr>
              <a:t>Strategy 5</a:t>
            </a:r>
          </a:p>
          <a:p>
            <a:pPr algn="ctr"/>
            <a:endParaRPr sz="4200" b="1" dirty="0">
              <a:solidFill>
                <a:srgbClr val="051934"/>
              </a:solidFill>
              <a:latin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30542" y="5891610"/>
            <a:ext cx="1229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</a:rPr>
              <a:t>FIRST ANSWER → CRITIQUE → BETTER ANSWER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342" y="2009775"/>
            <a:ext cx="357187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04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40702" y="1301690"/>
            <a:ext cx="7797199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</a:rPr>
              <a:t>HOW TO GET AI TO INTERVIEW YOU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Let AI Ask the Questions</a:t>
            </a:r>
          </a:p>
          <a:p>
            <a:r>
              <a:rPr lang="en-US" sz="2800" dirty="0">
                <a:solidFill>
                  <a:schemeClr val="bg1"/>
                </a:solidFill>
              </a:rPr>
              <a:t>Instead of trying to explain everything yourself, say:</a:t>
            </a:r>
          </a:p>
          <a:p>
            <a:r>
              <a:rPr lang="en-US" sz="2800" b="1" dirty="0">
                <a:solidFill>
                  <a:srgbClr val="FFC000"/>
                </a:solidFill>
              </a:rPr>
              <a:t>“Before answering, interview me.”</a:t>
            </a:r>
          </a:p>
          <a:p>
            <a:endParaRPr lang="en-US" sz="3200" b="1" dirty="0">
              <a:solidFill>
                <a:schemeClr val="bg1"/>
              </a:solidFill>
            </a:endParaRPr>
          </a:p>
          <a:p>
            <a:endParaRPr lang="en-US" sz="4000" b="1" dirty="0">
              <a:solidFill>
                <a:srgbClr val="FFC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03262" y="3281798"/>
            <a:ext cx="99844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Ask me questions </a:t>
            </a:r>
            <a:r>
              <a:rPr lang="en-US" sz="2800" b="1" dirty="0">
                <a:solidFill>
                  <a:schemeClr val="bg1"/>
                </a:solidFill>
              </a:rPr>
              <a:t>one at a time</a:t>
            </a: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Understand my </a:t>
            </a:r>
            <a:r>
              <a:rPr lang="en-US" sz="2800" b="1" dirty="0">
                <a:solidFill>
                  <a:schemeClr val="bg1"/>
                </a:solidFill>
              </a:rPr>
              <a:t>situation and goals</a:t>
            </a: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Identify what information is </a:t>
            </a:r>
            <a:r>
              <a:rPr lang="en-US" sz="2800" b="1" dirty="0">
                <a:solidFill>
                  <a:schemeClr val="bg1"/>
                </a:solidFill>
              </a:rPr>
              <a:t>missing</a:t>
            </a: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Challenge my </a:t>
            </a:r>
            <a:r>
              <a:rPr lang="en-US" sz="2800" b="1" dirty="0">
                <a:solidFill>
                  <a:schemeClr val="bg1"/>
                </a:solidFill>
              </a:rPr>
              <a:t>assumptions</a:t>
            </a: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Then give me your </a:t>
            </a:r>
            <a:r>
              <a:rPr lang="en-US" sz="2800" b="1" dirty="0">
                <a:solidFill>
                  <a:schemeClr val="bg1"/>
                </a:solidFill>
              </a:rPr>
              <a:t>best recommendations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Hexagon 4"/>
          <p:cNvSpPr/>
          <p:nvPr/>
        </p:nvSpPr>
        <p:spPr>
          <a:xfrm>
            <a:off x="508000" y="547965"/>
            <a:ext cx="2357120" cy="716280"/>
          </a:xfrm>
          <a:prstGeom prst="hexagon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F8F8F6"/>
              </a:solidFill>
              <a:latin typeface="Arial"/>
            </a:endParaRPr>
          </a:p>
          <a:p>
            <a:pPr algn="ctr"/>
            <a:endParaRPr lang="en-US" sz="2400" b="1" dirty="0">
              <a:solidFill>
                <a:srgbClr val="F8F8F6"/>
              </a:solidFill>
              <a:latin typeface="Arial"/>
            </a:endParaRPr>
          </a:p>
          <a:p>
            <a:pPr algn="ctr"/>
            <a:r>
              <a:rPr lang="en-US" sz="2400" b="1" dirty="0">
                <a:solidFill>
                  <a:srgbClr val="F8F8F6"/>
                </a:solidFill>
                <a:latin typeface="Arial"/>
              </a:rPr>
              <a:t>Strategy 6</a:t>
            </a:r>
          </a:p>
          <a:p>
            <a:pPr algn="ctr"/>
            <a:endParaRPr sz="4200" b="1" dirty="0">
              <a:solidFill>
                <a:srgbClr val="051934"/>
              </a:solidFill>
              <a:latin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40702" y="5452795"/>
            <a:ext cx="1229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00" b="1" dirty="0">
                <a:solidFill>
                  <a:srgbClr val="FFC000"/>
                </a:solidFill>
                <a:latin typeface="Arial" panose="020B0604020202020204" pitchFamily="34" charset="0"/>
              </a:rPr>
              <a:t>BETTER QUESTIONS → BETTER CONTEXT → BETTER RESULTS</a:t>
            </a:r>
            <a:endParaRPr lang="en-US" sz="2700" b="1" i="0" dirty="0">
              <a:solidFill>
                <a:srgbClr val="FFC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505" y="2886739"/>
            <a:ext cx="3381375" cy="225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2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73669" y="1594654"/>
            <a:ext cx="9649758" cy="120032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FFC000"/>
                </a:solidFill>
              </a:rPr>
              <a:t>HOW TO BUILD YOUR AI THINKING PARTNER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Capture Now. Develop Later.</a:t>
            </a:r>
            <a:endParaRPr lang="en-US" sz="3600" b="1" dirty="0">
              <a:solidFill>
                <a:srgbClr val="FFC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21982" y="2864103"/>
            <a:ext cx="9821938" cy="224676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Create </a:t>
            </a:r>
            <a:r>
              <a:rPr lang="en-US" sz="2800" b="1" dirty="0">
                <a:solidFill>
                  <a:schemeClr val="bg1"/>
                </a:solidFill>
              </a:rPr>
              <a:t>2 dedicated conversations</a:t>
            </a: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PERSONAL</a:t>
            </a:r>
            <a:r>
              <a:rPr lang="en-US" sz="2800" dirty="0">
                <a:solidFill>
                  <a:schemeClr val="bg1"/>
                </a:solidFill>
              </a:rPr>
              <a:t> | Family • Holidays • 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BUSINESS</a:t>
            </a:r>
            <a:r>
              <a:rPr lang="en-US" sz="2800" dirty="0">
                <a:solidFill>
                  <a:schemeClr val="bg1"/>
                </a:solidFill>
              </a:rPr>
              <a:t> | Marketing • Leads • Opportunities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Speak or type → AI adds the next number</a:t>
            </a: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When ready, </a:t>
            </a:r>
            <a:r>
              <a:rPr lang="en-US" sz="2800" b="1" dirty="0">
                <a:solidFill>
                  <a:schemeClr val="bg1"/>
                </a:solidFill>
              </a:rPr>
              <a:t>AI can interview you to develop any idea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21982" y="5008180"/>
            <a:ext cx="12930898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C000"/>
                </a:solidFill>
              </a:rPr>
              <a:t>CAPTURE NOW → DEVELOP LATER</a:t>
            </a:r>
          </a:p>
        </p:txBody>
      </p:sp>
      <p:sp>
        <p:nvSpPr>
          <p:cNvPr id="10" name="Hexagon 9"/>
          <p:cNvSpPr/>
          <p:nvPr/>
        </p:nvSpPr>
        <p:spPr>
          <a:xfrm>
            <a:off x="822960" y="776769"/>
            <a:ext cx="2357120" cy="716280"/>
          </a:xfrm>
          <a:prstGeom prst="hexagon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b="1" dirty="0">
              <a:solidFill>
                <a:srgbClr val="F8F8F6"/>
              </a:solidFill>
              <a:latin typeface="Arial"/>
            </a:endParaRPr>
          </a:p>
          <a:p>
            <a:pPr algn="ctr"/>
            <a:endParaRPr lang="en-US" sz="2400" b="1" dirty="0">
              <a:solidFill>
                <a:srgbClr val="F8F8F6"/>
              </a:solidFill>
              <a:latin typeface="Arial"/>
            </a:endParaRPr>
          </a:p>
          <a:p>
            <a:pPr algn="ctr"/>
            <a:r>
              <a:rPr lang="en-US" sz="2400" b="1" dirty="0">
                <a:solidFill>
                  <a:srgbClr val="F8F8F6"/>
                </a:solidFill>
                <a:latin typeface="Arial"/>
              </a:rPr>
              <a:t>Strategy 7</a:t>
            </a:r>
          </a:p>
          <a:p>
            <a:pPr algn="ctr"/>
            <a:endParaRPr sz="4200" b="1" dirty="0">
              <a:solidFill>
                <a:srgbClr val="05193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977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10222" y="1413450"/>
            <a:ext cx="51451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</a:rPr>
              <a:t>START YOUR IDEAS LIST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1232142" y="2314376"/>
            <a:ext cx="104112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Copy This Prompt </a:t>
            </a:r>
          </a:p>
          <a:p>
            <a:r>
              <a:rPr lang="en-US" sz="2800" dirty="0">
                <a:solidFill>
                  <a:schemeClr val="bg1"/>
                </a:solidFill>
              </a:rPr>
              <a:t>“This is my </a:t>
            </a:r>
            <a:r>
              <a:rPr lang="en-US" sz="2800" b="1" dirty="0">
                <a:solidFill>
                  <a:schemeClr val="bg1"/>
                </a:solidFill>
              </a:rPr>
              <a:t>[PERSONAL / BUSINESS]</a:t>
            </a:r>
            <a:r>
              <a:rPr lang="en-US" sz="2800" dirty="0">
                <a:solidFill>
                  <a:schemeClr val="bg1"/>
                </a:solidFill>
              </a:rPr>
              <a:t> Ideas List.</a:t>
            </a:r>
          </a:p>
          <a:p>
            <a:r>
              <a:rPr lang="en-US" sz="2800" dirty="0">
                <a:solidFill>
                  <a:schemeClr val="bg1"/>
                </a:solidFill>
              </a:rPr>
              <a:t>Add every new idea as the next number.</a:t>
            </a:r>
          </a:p>
          <a:p>
            <a:r>
              <a:rPr lang="en-US" sz="2800" dirty="0">
                <a:solidFill>
                  <a:schemeClr val="bg1"/>
                </a:solidFill>
              </a:rPr>
              <a:t>Keep the list going. </a:t>
            </a:r>
            <a:r>
              <a:rPr lang="en-US" sz="2800" b="1" dirty="0">
                <a:solidFill>
                  <a:schemeClr val="bg1"/>
                </a:solidFill>
              </a:rPr>
              <a:t>Don’t develop it unless I ask.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When I'm ready, </a:t>
            </a:r>
            <a:r>
              <a:rPr lang="en-US" sz="2800" b="1" dirty="0">
                <a:solidFill>
                  <a:schemeClr val="bg1"/>
                </a:solidFill>
              </a:rPr>
              <a:t>interview me about any idea I choose.</a:t>
            </a:r>
            <a:r>
              <a:rPr lang="en-US" sz="2800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2" name="Rectangle 1"/>
          <p:cNvSpPr/>
          <p:nvPr/>
        </p:nvSpPr>
        <p:spPr>
          <a:xfrm>
            <a:off x="1110222" y="4815740"/>
            <a:ext cx="79172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Create one PERSONAL list + one BUSINESS list</a:t>
            </a:r>
          </a:p>
        </p:txBody>
      </p:sp>
    </p:spTree>
    <p:extLst>
      <p:ext uri="{BB962C8B-B14F-4D97-AF65-F5344CB8AC3E}">
        <p14:creationId xmlns:p14="http://schemas.microsoft.com/office/powerpoint/2010/main" val="292374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8942" y="1285059"/>
            <a:ext cx="9028818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</a:rPr>
              <a:t>HOW TO TURN AI &amp; LINKEDIN INTO BUSINESS </a:t>
            </a:r>
          </a:p>
          <a:p>
            <a:r>
              <a:rPr lang="en-US" sz="3600" b="1" dirty="0">
                <a:solidFill>
                  <a:srgbClr val="FFC000"/>
                </a:solidFill>
              </a:rPr>
              <a:t>OPPORTUNITIES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LinkedIn Isn’t Just for Jobs</a:t>
            </a:r>
          </a:p>
          <a:p>
            <a:endParaRPr lang="en-US" sz="3600" b="1" dirty="0">
              <a:solidFill>
                <a:srgbClr val="FFC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28942" y="3052303"/>
            <a:ext cx="75664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Build your professional visibility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Reach parents, professionals &amp; new audiences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Create content &amp; images with AI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Promote driving lesson vouchers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Recruit ADIs &amp; people to train as instructors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8942" y="5516284"/>
            <a:ext cx="1293089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rgbClr val="FFC000"/>
                </a:solidFill>
              </a:rPr>
              <a:t>• ATTRACT CUSTOMERS • SELL VOUCHERS • RECRUIT INSTRUCTORS</a:t>
            </a:r>
          </a:p>
        </p:txBody>
      </p:sp>
      <p:sp>
        <p:nvSpPr>
          <p:cNvPr id="6" name="Hexagon 5"/>
          <p:cNvSpPr/>
          <p:nvPr/>
        </p:nvSpPr>
        <p:spPr>
          <a:xfrm>
            <a:off x="629920" y="482233"/>
            <a:ext cx="2357120" cy="716280"/>
          </a:xfrm>
          <a:prstGeom prst="hexagon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F8F8F6"/>
              </a:solidFill>
              <a:latin typeface="Arial"/>
            </a:endParaRPr>
          </a:p>
          <a:p>
            <a:pPr algn="ctr"/>
            <a:endParaRPr lang="en-US" sz="2400" b="1" dirty="0">
              <a:solidFill>
                <a:srgbClr val="F8F8F6"/>
              </a:solidFill>
              <a:latin typeface="Arial"/>
            </a:endParaRPr>
          </a:p>
          <a:p>
            <a:pPr algn="ctr"/>
            <a:r>
              <a:rPr lang="en-US" sz="2400" b="1" dirty="0">
                <a:solidFill>
                  <a:srgbClr val="F8F8F6"/>
                </a:solidFill>
                <a:latin typeface="Arial"/>
              </a:rPr>
              <a:t>Strategy 8</a:t>
            </a:r>
          </a:p>
          <a:p>
            <a:pPr algn="ctr"/>
            <a:endParaRPr sz="4200" b="1" dirty="0">
              <a:solidFill>
                <a:srgbClr val="051934"/>
              </a:solidFill>
              <a:latin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5205" y="1864953"/>
            <a:ext cx="2438272" cy="18332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477" y="3769466"/>
            <a:ext cx="3234000" cy="181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8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219456" cy="6858000"/>
          </a:xfrm>
          <a:prstGeom prst="rect">
            <a:avLst/>
          </a:prstGeom>
          <a:solidFill>
            <a:srgbClr val="0A1628"/>
          </a:solidFill>
          <a:ln w="12700">
            <a:solidFill>
              <a:srgbClr val="0A1628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4" name="Shape 2"/>
          <p:cNvSpPr/>
          <p:nvPr/>
        </p:nvSpPr>
        <p:spPr>
          <a:xfrm>
            <a:off x="0" y="6339840"/>
            <a:ext cx="12192000" cy="51816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304800"/>
            <a:ext cx="2682240" cy="8534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87680" y="1950720"/>
            <a:ext cx="9753600" cy="2438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5333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Place</a:t>
            </a:r>
            <a:endParaRPr lang="en-US" sz="5333" dirty="0"/>
          </a:p>
          <a:p>
            <a:r>
              <a:rPr lang="en-US" sz="5333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Driving Instructors</a:t>
            </a:r>
            <a:endParaRPr lang="en-US" sz="5333" dirty="0"/>
          </a:p>
          <a:p>
            <a:r>
              <a:rPr lang="en-US" sz="5333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Go</a:t>
            </a:r>
            <a:endParaRPr lang="en-US" sz="5333" dirty="0"/>
          </a:p>
        </p:txBody>
      </p:sp>
      <p:sp>
        <p:nvSpPr>
          <p:cNvPr id="8" name="Text 5"/>
          <p:cNvSpPr/>
          <p:nvPr/>
        </p:nvSpPr>
        <p:spPr>
          <a:xfrm>
            <a:off x="487680" y="4511040"/>
            <a:ext cx="97536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i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Thousands of Opportunities Are.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487680" y="6364224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AIForDrivingInstructors.com</a:t>
            </a:r>
            <a:endParaRPr lang="en-US" sz="1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4399DC-8581-60EA-151F-D9EC5D04A1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6363C0-A6BD-3DF1-0709-9930C49856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3942"/>
            <a:ext cx="12192000" cy="669011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63182" y="432405"/>
            <a:ext cx="94098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</a:rPr>
              <a:t>TURN VOUCHERS INTO YEAR-ROUND SALES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982" y="993864"/>
            <a:ext cx="756641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Create Seasonal Voucher Campaigns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Birthdays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“Just Turned 17”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Christmas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Easter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Valentine’s 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Congratulations Gifts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Exam Pass Gifts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University Students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Back-to-School Campaigns</a:t>
            </a:r>
          </a:p>
        </p:txBody>
      </p:sp>
      <p:sp>
        <p:nvSpPr>
          <p:cNvPr id="5" name="Rectangle 4"/>
          <p:cNvSpPr/>
          <p:nvPr/>
        </p:nvSpPr>
        <p:spPr>
          <a:xfrm>
            <a:off x="724142" y="4800431"/>
            <a:ext cx="129308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CREATE WITH AI → PROMOTE → SELL ONLINE</a:t>
            </a:r>
          </a:p>
        </p:txBody>
      </p:sp>
      <p:sp>
        <p:nvSpPr>
          <p:cNvPr id="2" name="Rectangle 1"/>
          <p:cNvSpPr/>
          <p:nvPr/>
        </p:nvSpPr>
        <p:spPr>
          <a:xfrm>
            <a:off x="853440" y="5311090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LinkedIn + Facebook</a:t>
            </a:r>
          </a:p>
          <a:p>
            <a:r>
              <a:rPr lang="en-US" sz="2400" dirty="0">
                <a:solidFill>
                  <a:schemeClr val="bg1"/>
                </a:solidFill>
              </a:rPr>
              <a:t>MAKE SURE ONLINE PAYMENT IS ACTIVE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F05692-E61B-87C1-88EB-BAC100A1A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9377" y="1285456"/>
            <a:ext cx="5054713" cy="336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4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9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31520" y="6548120"/>
            <a:ext cx="6400800" cy="22860"/>
          </a:xfrm>
          <a:prstGeom prst="rect">
            <a:avLst/>
          </a:prstGeom>
          <a:solidFill>
            <a:srgbClr val="EF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107440" y="822960"/>
            <a:ext cx="1041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WHO WOULD LIKE A FREE COPY OF THESE SLIDES + A BONUS?</a:t>
            </a:r>
          </a:p>
          <a:p>
            <a:endParaRPr lang="en-US" sz="4000" b="1" dirty="0">
              <a:solidFill>
                <a:schemeClr val="bg1"/>
              </a:solidFill>
            </a:endParaRPr>
          </a:p>
          <a:p>
            <a:r>
              <a:rPr lang="en-US" sz="4000" b="1" dirty="0">
                <a:solidFill>
                  <a:schemeClr val="bg1"/>
                </a:solidFill>
              </a:rPr>
              <a:t>Scan the QR Code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on the reverse of your exercise sheet</a:t>
            </a:r>
          </a:p>
          <a:p>
            <a:endParaRPr lang="en-US" sz="4000" b="1" dirty="0">
              <a:solidFill>
                <a:schemeClr val="bg1"/>
              </a:solidFill>
            </a:endParaRPr>
          </a:p>
          <a:p>
            <a:r>
              <a:rPr lang="en-US" sz="4000" b="1" dirty="0">
                <a:solidFill>
                  <a:schemeClr val="bg1"/>
                </a:solidFill>
              </a:rPr>
              <a:t>Come and see me at my table</a:t>
            </a:r>
          </a:p>
          <a:p>
            <a:endParaRPr lang="en-US" sz="4000" b="1" dirty="0">
              <a:solidFill>
                <a:schemeClr val="bg1"/>
              </a:solidFill>
            </a:endParaRPr>
          </a:p>
          <a:p>
            <a:r>
              <a:rPr lang="en-US" sz="4000" b="1" dirty="0">
                <a:solidFill>
                  <a:schemeClr val="bg1"/>
                </a:solidFill>
              </a:rPr>
              <a:t>FREE SLIDES + BONUS RESOURCE</a:t>
            </a:r>
          </a:p>
        </p:txBody>
      </p:sp>
    </p:spTree>
    <p:extLst>
      <p:ext uri="{BB962C8B-B14F-4D97-AF65-F5344CB8AC3E}">
        <p14:creationId xmlns:p14="http://schemas.microsoft.com/office/powerpoint/2010/main" val="375363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1085</TotalTime>
  <Words>870</Words>
  <Application>Microsoft Office PowerPoint</Application>
  <PresentationFormat>Widescreen</PresentationFormat>
  <Paragraphs>237</Paragraphs>
  <Slides>31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Poppins</vt:lpstr>
      <vt:lpstr>Poppins Medium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DELL</dc:creator>
  <cp:keywords/>
  <dc:description>generated using python-pptx</dc:description>
  <cp:lastModifiedBy>Asif.J</cp:lastModifiedBy>
  <cp:revision>31</cp:revision>
  <dcterms:created xsi:type="dcterms:W3CDTF">2013-01-27T09:14:16Z</dcterms:created>
  <dcterms:modified xsi:type="dcterms:W3CDTF">2026-09-22T21:51:05Z</dcterms:modified>
  <cp:category/>
</cp:coreProperties>
</file>